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9" r:id="rId6"/>
    <p:sldId id="273" r:id="rId7"/>
    <p:sldId id="274" r:id="rId8"/>
    <p:sldId id="275" r:id="rId9"/>
    <p:sldId id="268" r:id="rId10"/>
    <p:sldId id="264" r:id="rId11"/>
    <p:sldId id="276" r:id="rId12"/>
    <p:sldId id="277" r:id="rId13"/>
    <p:sldId id="278" r:id="rId14"/>
    <p:sldId id="265" r:id="rId15"/>
    <p:sldId id="266" r:id="rId16"/>
    <p:sldId id="25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:\7182983951a71f82ea5303.92791438_articles_main_big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</a:rPr>
              <a:t>ЦВЕТОТЕРАПИЯ</a:t>
            </a:r>
            <a:endParaRPr lang="ru-RU" sz="8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cvetoterapia-pohudeni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439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6597352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5100" b="1" dirty="0" smtClean="0"/>
              <a:t>Задачи, которые можно решать применяя технологию </a:t>
            </a:r>
            <a:r>
              <a:rPr lang="ru-RU" sz="5100" b="1" dirty="0" err="1" smtClean="0"/>
              <a:t>хромотерапии</a:t>
            </a:r>
            <a:r>
              <a:rPr lang="ru-RU" sz="5100" b="1" dirty="0" smtClean="0"/>
              <a:t>:</a:t>
            </a:r>
          </a:p>
          <a:p>
            <a:pPr algn="ctr">
              <a:buNone/>
            </a:pPr>
            <a:endParaRPr lang="ru-RU" sz="5100" dirty="0" smtClean="0">
              <a:solidFill>
                <a:srgbClr val="C00000"/>
              </a:solidFill>
            </a:endParaRPr>
          </a:p>
          <a:p>
            <a:r>
              <a:rPr lang="ru-RU" sz="4400" dirty="0" smtClean="0"/>
              <a:t>повышение уровня </a:t>
            </a:r>
            <a:r>
              <a:rPr lang="ru-RU" sz="4400" dirty="0" err="1"/>
              <a:t>коммуникативности</a:t>
            </a:r>
            <a:r>
              <a:rPr lang="ru-RU" sz="4400" dirty="0"/>
              <a:t> детей, их </a:t>
            </a:r>
            <a:r>
              <a:rPr lang="ru-RU" sz="4400" dirty="0" smtClean="0"/>
              <a:t>эмоциональной отзывчивости;</a:t>
            </a:r>
          </a:p>
          <a:p>
            <a:r>
              <a:rPr lang="ru-RU" sz="4400" dirty="0"/>
              <a:t> </a:t>
            </a:r>
            <a:r>
              <a:rPr lang="ru-RU" sz="4400" dirty="0" smtClean="0"/>
              <a:t>обогащение сенсорного </a:t>
            </a:r>
            <a:r>
              <a:rPr lang="ru-RU" sz="4400" dirty="0"/>
              <a:t>и </a:t>
            </a:r>
            <a:r>
              <a:rPr lang="ru-RU" sz="4400" dirty="0" smtClean="0"/>
              <a:t>эмоционального опыта </a:t>
            </a:r>
            <a:r>
              <a:rPr lang="ru-RU" sz="4400" dirty="0"/>
              <a:t>детей</a:t>
            </a:r>
            <a:r>
              <a:rPr lang="ru-RU" sz="4400" dirty="0" smtClean="0"/>
              <a:t>;</a:t>
            </a:r>
          </a:p>
          <a:p>
            <a:r>
              <a:rPr lang="ru-RU" sz="4400" dirty="0" smtClean="0"/>
              <a:t> </a:t>
            </a:r>
            <a:r>
              <a:rPr lang="ru-RU" sz="4400" dirty="0"/>
              <a:t> </a:t>
            </a:r>
            <a:r>
              <a:rPr lang="ru-RU" sz="4400" dirty="0" smtClean="0"/>
              <a:t>знакомство </a:t>
            </a:r>
            <a:r>
              <a:rPr lang="ru-RU" sz="4400" dirty="0"/>
              <a:t>с приемами управления своими чувствами, </a:t>
            </a:r>
            <a:r>
              <a:rPr lang="ru-RU" sz="4400" dirty="0" smtClean="0"/>
              <a:t>формирование навыками самоконтроля.</a:t>
            </a:r>
            <a:endParaRPr lang="ru-RU" sz="4400" dirty="0"/>
          </a:p>
          <a:p>
            <a:r>
              <a:rPr lang="ru-RU" sz="4400" dirty="0" smtClean="0"/>
              <a:t> автоматизация и дифференциация исправленных звуков с помощью предметов различных цветов.</a:t>
            </a:r>
          </a:p>
          <a:p>
            <a:r>
              <a:rPr lang="ru-RU" sz="4400" dirty="0"/>
              <a:t>с</a:t>
            </a:r>
            <a:r>
              <a:rPr lang="ru-RU" sz="4400" dirty="0" smtClean="0"/>
              <a:t>овершенствование грамматического строя речи, развитие связной речи.</a:t>
            </a:r>
          </a:p>
          <a:p>
            <a:r>
              <a:rPr lang="ru-RU" sz="4400" dirty="0"/>
              <a:t>р</a:t>
            </a:r>
            <a:r>
              <a:rPr lang="ru-RU" sz="4400" dirty="0" smtClean="0"/>
              <a:t>азвитие общей и мелкой моторики.</a:t>
            </a:r>
          </a:p>
          <a:p>
            <a:r>
              <a:rPr lang="ru-RU" sz="4400" dirty="0"/>
              <a:t>о</a:t>
            </a:r>
            <a:r>
              <a:rPr lang="ru-RU" sz="4400" dirty="0" smtClean="0"/>
              <a:t>бучение детей расслаблению в зависимости от окружающего их цветового пространства.</a:t>
            </a:r>
          </a:p>
          <a:p>
            <a:r>
              <a:rPr lang="ru-RU" sz="4400" dirty="0"/>
              <a:t>р</a:t>
            </a:r>
            <a:r>
              <a:rPr lang="ru-RU" sz="4400" dirty="0" smtClean="0"/>
              <a:t>азвитие правильного дыхания.</a:t>
            </a:r>
          </a:p>
          <a:p>
            <a:r>
              <a:rPr lang="ru-RU" sz="4400" dirty="0" smtClean="0"/>
              <a:t>использование </a:t>
            </a:r>
            <a:r>
              <a:rPr lang="ru-RU" sz="4400" dirty="0"/>
              <a:t>цвета для коррекции </a:t>
            </a:r>
            <a:r>
              <a:rPr lang="ru-RU" sz="4400" dirty="0" smtClean="0"/>
              <a:t>нарушений устной </a:t>
            </a:r>
            <a:r>
              <a:rPr lang="ru-RU" sz="4400" dirty="0"/>
              <a:t>и письменной </a:t>
            </a:r>
            <a:r>
              <a:rPr lang="ru-RU" sz="4400" dirty="0" smtClean="0"/>
              <a:t>речи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Формоза\Desktop\Рисунок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44" y="4014"/>
            <a:ext cx="9157218" cy="685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00B050"/>
                </a:solidFill>
              </a:rPr>
              <a:t>Влияние цветовой </a:t>
            </a:r>
            <a:r>
              <a:rPr lang="ru-RU" sz="3600" b="1" i="1" dirty="0" smtClean="0">
                <a:solidFill>
                  <a:srgbClr val="00B050"/>
                </a:solidFill>
              </a:rPr>
              <a:t>обстановки</a:t>
            </a:r>
            <a:br>
              <a:rPr lang="ru-RU" sz="3600" b="1" i="1" dirty="0" smtClean="0">
                <a:solidFill>
                  <a:srgbClr val="00B050"/>
                </a:solidFill>
              </a:rPr>
            </a:br>
            <a:r>
              <a:rPr lang="ru-RU" sz="3600" b="1" i="1" dirty="0" smtClean="0">
                <a:solidFill>
                  <a:srgbClr val="00B050"/>
                </a:solidFill>
              </a:rPr>
              <a:t>на поведение и результативность детей</a:t>
            </a:r>
            <a:endParaRPr lang="ru-RU" sz="3600" b="1" i="1" dirty="0">
              <a:solidFill>
                <a:srgbClr val="00B05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У</a:t>
            </a:r>
            <a:r>
              <a:rPr lang="ru-RU" dirty="0" smtClean="0"/>
              <a:t>спехи </a:t>
            </a:r>
            <a:r>
              <a:rPr lang="ru-RU" dirty="0"/>
              <a:t>улучшаются при более рациональной окраске стен. в помещениях, где  цветовой климат  составляют белый цвет, кремовый, светло-салатовый, нежно-голубой, -лучше освещение, дети меньше устают, понижается отрицательный эмоциональный фон . Ведь белый цвет значительно повышает освещенность за счет того, что отражает до 80% дневного света. В отличии от других цветов белый цвет лишен эмоционального воздействия.  Сумеречное же освещение вызывает у многих взрослых и детей состояние депрессии и, наоборот, яркий дневной свет повышает эмоциональный тонус.</a:t>
            </a:r>
            <a:br>
              <a:rPr lang="ru-RU" dirty="0"/>
            </a:br>
            <a:r>
              <a:rPr lang="ru-RU" dirty="0"/>
              <a:t>	Также функциональное состояние нервной системы у детей бывает гораздо лучше, если панели в помещении окрашены в белый, голубой и зеленый цвета.  </a:t>
            </a:r>
            <a:r>
              <a:rPr lang="ru-RU" dirty="0" err="1"/>
              <a:t>Цветопсихология</a:t>
            </a:r>
            <a:r>
              <a:rPr lang="ru-RU" dirty="0"/>
              <a:t> рекомендует в помещениях для детей гамму цветов от желтовато-зеленого через желтый до оранжевого. Синий и зеленый цвета тоже подходят для детских комнат, особенно ориентированных на юг, поскольку эти цвета создают </a:t>
            </a:r>
            <a:r>
              <a:rPr lang="ru-RU"/>
              <a:t>ощущение </a:t>
            </a:r>
            <a:r>
              <a:rPr lang="ru-RU" smtClean="0"/>
              <a:t>прохлады.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0535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Формоза\Desktop\Рисунок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8" y="26074"/>
            <a:ext cx="9127232" cy="683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00B050"/>
                </a:solidFill>
              </a:rPr>
              <a:t>Мебель и оборудование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	Функциональное </a:t>
            </a:r>
            <a:r>
              <a:rPr lang="ru-RU" dirty="0"/>
              <a:t>состояние зрительного анализатора и работоспособность детей выше при зеленой гамме цветов, чем при других (белая, черная, коричневая). Наилучшие показатели зрительной работоспособности у детей проявляются при окраске рабочих столов в светло-зеленый цвет и цвет натурального дерева, которые создают благоприятное распределение света в поле зрения ребенка. Желательно, чтобы и демонстрационная доска была зеленого цвета.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  </a:t>
            </a:r>
            <a:r>
              <a:rPr lang="ru-RU" dirty="0" smtClean="0"/>
              <a:t>	Цвет </a:t>
            </a:r>
            <a:r>
              <a:rPr lang="ru-RU" dirty="0"/>
              <a:t>способствует более точному и полному распознаванию предметов. Исследования ученых показали, что дети при дневном свете предпочитают писать или рисовать на белой бумаге, а при лампах накаливания выбирают бумагу светло-зеленого </a:t>
            </a:r>
            <a:r>
              <a:rPr lang="ru-RU" dirty="0" smtClean="0"/>
              <a:t>цвета.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2436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Формоза\Desktop\Рисунок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Цветовой день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	Интересна </a:t>
            </a:r>
            <a:r>
              <a:rPr lang="ru-RU" dirty="0"/>
              <a:t>и увлекательна практика «цветного дня» в детском саду. Дети сами выбирают определенный цвет, и ему посвящается целый день: с цветом знакомятся, рассматривают, играют, воспроизводят в рисунках, создают фантастические игры, постройки. В цветовом пространстве подробно выделяется каждый цвет по отдельности: в группе собираются игрушки определенного цвета, меняется мягкий инвентарь (салфетки, скатерти, занавески), на занятиях используется мягкий фон из ширмы данного цвета. Педагоги заранее договариваются с родителями о назначенной по цвету одежде: «Завтра у нас - «желтый день», мы будем жить в желтом цвете. Предусмотрите, пожалуйста, в одежде какой-нибудь элемент желтого цвета». Чтобы не перегрузить детей цветом, все предметы, имеющие насыщенный, густой оттенок, выставляются дозировано — на 2—3 часа, а предметы нежного, приятного оттенка — на целый день.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7091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Формоза\Desktop\Рисунок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950"/>
            <a:ext cx="9107375" cy="689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887" y="476672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Упражнение «Ощущение цвета» </a:t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(на расслабление).</a:t>
            </a:r>
            <a:br>
              <a:rPr lang="ru-RU" b="1" i="1" dirty="0" smtClean="0">
                <a:solidFill>
                  <a:srgbClr val="00B050"/>
                </a:solidFill>
              </a:rPr>
            </a:b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		Перед началом каждого занятия детям предлагается расслабиться. Расслабление позволяет устранить беспокойство, возбуждение, скованность, восстанавливает силы и здоровье, увеличивает запас энергии. Дети расслабляют плечи, опускают свободно руки, расслабляют лицо, глаза, и смотрят на предметы определенного цвета, например, синего. Какие чувства вызывает синий цвет? Какое настроение он создает? Какой он? (Мягкий, нежный, добрый, грустный, спокойный, холодный.)</a:t>
            </a:r>
          </a:p>
          <a:p>
            <a:pPr>
              <a:buNone/>
            </a:pPr>
            <a:r>
              <a:rPr lang="ru-RU" dirty="0" smtClean="0"/>
              <a:t>     Далее педагог описывает - значение цвета, как он действует на организм.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Формоза\Desktop\Рисунок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67" y="-18237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87843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Консультация для родителей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764704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	Одевая </a:t>
            </a:r>
            <a:r>
              <a:rPr lang="ru-RU" sz="1600" dirty="0"/>
              <a:t>малыша в одежду определенного цвета, можно заложить основы будущего характера ребенка. Нужно стараться одевать ребенка разнообразно: в цветастом калейдоскопе одежды, игрушек и других предметов дети лучше развиваются</a:t>
            </a:r>
            <a:r>
              <a:rPr lang="ru-RU" sz="1600" dirty="0" smtClean="0"/>
              <a:t>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   </a:t>
            </a:r>
            <a:r>
              <a:rPr lang="ru-RU" sz="1600" dirty="0" smtClean="0"/>
              <a:t>	</a:t>
            </a:r>
            <a:r>
              <a:rPr lang="ru-RU" sz="1600" dirty="0"/>
              <a:t>  В детях, даже самых маленьких, природой заложена определенная реакция на тот или иной цвет. На настроение, поведение и даже состояние здоровья влияет не только цвет окружающего пространства, но и цвет одежды, в которой находится ребенок. Присутствие какого-либо цвета в жизни ребенка (например, красного) может бодрить, улучшать настроение, в то же время его переизбыток может вызвать состояние перевозбуждения, повышенной двигательной активности</a:t>
            </a:r>
            <a:r>
              <a:rPr lang="ru-RU" sz="1600" dirty="0" smtClean="0"/>
              <a:t>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   </a:t>
            </a:r>
            <a:r>
              <a:rPr lang="ru-RU" sz="1600" dirty="0" smtClean="0"/>
              <a:t>	</a:t>
            </a:r>
            <a:r>
              <a:rPr lang="ru-RU" sz="1600" dirty="0"/>
              <a:t>  Взрослым, и педагогам, и родителям, необходимо владеть элементарной информацией о </a:t>
            </a:r>
            <a:r>
              <a:rPr lang="ru-RU" sz="1600" dirty="0" err="1"/>
              <a:t>цветотерапии</a:t>
            </a:r>
            <a:r>
              <a:rPr lang="ru-RU" sz="1600" dirty="0"/>
              <a:t> и использовать эти знания в образовательном процессе и в жизни. В окружении красного или ярко-оранжевого ребенок первые 30 минут чувствует прилив энергии. Через 1 – 1,5 часа он уже </a:t>
            </a:r>
            <a:r>
              <a:rPr lang="ru-RU" sz="1600" dirty="0" err="1"/>
              <a:t>гиперэнергичен</a:t>
            </a:r>
            <a:r>
              <a:rPr lang="ru-RU" sz="1600" dirty="0"/>
              <a:t>, перевозбужден, а через 5 часов станет раздражительным и агрессивным. Но стоит сменить эту гамму на салатно-голубую, и буквально через 20 – 30 маленький злюка превратится если не в ангелочка, то в человека, с которым можно вести переговоры и надеяться на взаимопонимание</a:t>
            </a:r>
            <a:r>
              <a:rPr lang="ru-RU" sz="1600" dirty="0" smtClean="0"/>
              <a:t>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   </a:t>
            </a:r>
            <a:r>
              <a:rPr lang="ru-RU" sz="1600" dirty="0" smtClean="0"/>
              <a:t>	Бордовые </a:t>
            </a:r>
            <a:r>
              <a:rPr lang="ru-RU" sz="1600" dirty="0"/>
              <a:t>колготки, красные рубашки и лиловые платья не стоит покупать для повседневной носки – ведь в этой одежде малышу предстоит провести в детском саду весь день!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Формоза\Desktop\Рисунок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35" y="6927"/>
            <a:ext cx="9114865" cy="671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632"/>
            <a:ext cx="9227368" cy="6741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  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3822" y="1052736"/>
            <a:ext cx="8254877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0" lvl="0" algn="just"/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</a:rPr>
              <a:t>Сядьте в удобную позу. Закройте глаза. Дыхание ровное. Вы чувствуете, как по вашему телу разливается тепло. Тело мягкое и теплое. Представьте, что перед вами белая стена... Под ногами ведра с краской и очень большая кисть. Сейчас мы будем красить стену...</a:t>
            </a:r>
          </a:p>
          <a:p>
            <a:pPr lvl="0" indent="-342900" algn="just">
              <a:lnSpc>
                <a:spcPct val="90000"/>
              </a:lnSpc>
              <a:spcBef>
                <a:spcPct val="20000"/>
              </a:spcBef>
            </a:pPr>
            <a:r>
              <a:rPr lang="ru-RU" sz="1600" b="1" dirty="0">
                <a:solidFill>
                  <a:prstClr val="black"/>
                </a:solidFill>
              </a:rPr>
              <a:t>Начнем с черного цвета. </a:t>
            </a: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</a:rPr>
              <a:t>Красим всю стену, чтобы не осталось ни одного белого пятнышка. Краска засохла. Черная стена...</a:t>
            </a:r>
          </a:p>
          <a:p>
            <a:pPr lvl="0" indent="-342900" algn="just">
              <a:lnSpc>
                <a:spcPct val="90000"/>
              </a:lnSpc>
              <a:spcBef>
                <a:spcPct val="20000"/>
              </a:spcBef>
            </a:pPr>
            <a:r>
              <a:rPr lang="ru-RU" sz="1600" b="1" dirty="0">
                <a:solidFill>
                  <a:srgbClr val="FF0000"/>
                </a:solidFill>
              </a:rPr>
              <a:t>Теперь красим красной краской</a:t>
            </a:r>
            <a:r>
              <a:rPr lang="ru-RU" sz="1600" dirty="0">
                <a:solidFill>
                  <a:srgbClr val="00078E"/>
                </a:solidFill>
              </a:rPr>
              <a:t>, </a:t>
            </a: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</a:rPr>
              <a:t>ни пятнышка черного. Краска засохла. Красная стена...</a:t>
            </a:r>
          </a:p>
          <a:p>
            <a:pPr lvl="0" indent="-342900" algn="just">
              <a:lnSpc>
                <a:spcPct val="90000"/>
              </a:lnSpc>
              <a:spcBef>
                <a:spcPct val="20000"/>
              </a:spcBef>
            </a:pPr>
            <a:r>
              <a:rPr lang="ru-RU" sz="1600" b="1" dirty="0">
                <a:solidFill>
                  <a:srgbClr val="F79646">
                    <a:lumMod val="75000"/>
                  </a:srgbClr>
                </a:solidFill>
              </a:rPr>
              <a:t>Красим оранжевой краской</a:t>
            </a: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</a:rPr>
              <a:t>. Не оставляем ни одного пятна. Краска засохла. Оранжевая стена...</a:t>
            </a:r>
          </a:p>
          <a:p>
            <a:pPr lvl="0" indent="-342900" algn="just">
              <a:lnSpc>
                <a:spcPct val="90000"/>
              </a:lnSpc>
              <a:spcBef>
                <a:spcPct val="20000"/>
              </a:spcBef>
            </a:pPr>
            <a:r>
              <a:rPr lang="ru-RU" sz="1600" b="1" dirty="0">
                <a:solidFill>
                  <a:srgbClr val="FFC000"/>
                </a:solidFill>
              </a:rPr>
              <a:t>Красим желтой краской</a:t>
            </a:r>
            <a:r>
              <a:rPr lang="ru-RU" sz="1600" dirty="0">
                <a:solidFill>
                  <a:srgbClr val="FFC000"/>
                </a:solidFill>
              </a:rPr>
              <a:t>. </a:t>
            </a: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</a:rPr>
              <a:t>Не оставляем ни одного пятна. Краска засохла. Желтая стена...</a:t>
            </a:r>
          </a:p>
          <a:p>
            <a:pPr lvl="0" indent="-342900" algn="just">
              <a:lnSpc>
                <a:spcPct val="90000"/>
              </a:lnSpc>
              <a:spcBef>
                <a:spcPct val="20000"/>
              </a:spcBef>
            </a:pPr>
            <a:r>
              <a:rPr lang="ru-RU" sz="1600" b="1" dirty="0">
                <a:solidFill>
                  <a:srgbClr val="00CC00"/>
                </a:solidFill>
              </a:rPr>
              <a:t>Красим зеленой краской</a:t>
            </a: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</a:rPr>
              <a:t>. Ни пятнышка желтого. Краска засохла. Зеленая стена...</a:t>
            </a:r>
          </a:p>
          <a:p>
            <a:pPr lvl="0" indent="-342900" algn="just">
              <a:lnSpc>
                <a:spcPct val="90000"/>
              </a:lnSpc>
              <a:spcBef>
                <a:spcPct val="20000"/>
              </a:spcBef>
            </a:pPr>
            <a:r>
              <a:rPr lang="ru-RU" sz="1600" b="1" dirty="0">
                <a:solidFill>
                  <a:srgbClr val="00B0F0"/>
                </a:solidFill>
              </a:rPr>
              <a:t>Красим голубой краской</a:t>
            </a: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</a:rPr>
              <a:t>. Не оставляем ни одного пятна. Краска засохла. Голубая стена...</a:t>
            </a:r>
          </a:p>
          <a:p>
            <a:pPr lvl="0" indent="-342900" algn="just">
              <a:lnSpc>
                <a:spcPct val="90000"/>
              </a:lnSpc>
              <a:spcBef>
                <a:spcPct val="20000"/>
              </a:spcBef>
            </a:pPr>
            <a:r>
              <a:rPr lang="ru-RU" sz="1600" b="1" dirty="0">
                <a:solidFill>
                  <a:srgbClr val="00078E"/>
                </a:solidFill>
              </a:rPr>
              <a:t>Красим синей краской</a:t>
            </a: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</a:rPr>
              <a:t>. Ни пятнышка голубого. Краска засохла. Синяя стена...</a:t>
            </a:r>
          </a:p>
          <a:p>
            <a:pPr lvl="0" indent="-342900" algn="just">
              <a:lnSpc>
                <a:spcPct val="90000"/>
              </a:lnSpc>
              <a:spcBef>
                <a:spcPct val="20000"/>
              </a:spcBef>
            </a:pPr>
            <a:r>
              <a:rPr lang="ru-RU" sz="16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Красим фиолетовой краской</a:t>
            </a:r>
            <a:r>
              <a:rPr lang="ru-RU" sz="1600" dirty="0">
                <a:solidFill>
                  <a:srgbClr val="00078E"/>
                </a:solidFill>
              </a:rPr>
              <a:t>.</a:t>
            </a: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</a:rPr>
              <a:t> Не оставляем ни одного пятна. Краска засохла. Фиолетовая стена...</a:t>
            </a:r>
          </a:p>
          <a:p>
            <a:pPr lvl="0" indent="-342900" algn="just">
              <a:lnSpc>
                <a:spcPct val="90000"/>
              </a:lnSpc>
              <a:spcBef>
                <a:spcPct val="20000"/>
              </a:spcBef>
            </a:pPr>
            <a:r>
              <a:rPr lang="ru-RU" sz="1600" b="1" dirty="0">
                <a:solidFill>
                  <a:prstClr val="white">
                    <a:lumMod val="65000"/>
                  </a:prstClr>
                </a:solidFill>
              </a:rPr>
              <a:t>Красим белой краской</a:t>
            </a:r>
            <a:r>
              <a:rPr lang="ru-RU" sz="1600" dirty="0">
                <a:solidFill>
                  <a:prstClr val="white">
                    <a:lumMod val="65000"/>
                  </a:prstClr>
                </a:solidFill>
              </a:rPr>
              <a:t>. </a:t>
            </a: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</a:rPr>
              <a:t>Ни одного фиолетового пятна. Краска засохла. Белая стена.</a:t>
            </a:r>
          </a:p>
          <a:p>
            <a:pPr lvl="0" indent="-342900" algn="just">
              <a:lnSpc>
                <a:spcPct val="90000"/>
              </a:lnSpc>
              <a:spcBef>
                <a:spcPct val="20000"/>
              </a:spcBef>
            </a:pP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</a:rPr>
              <a:t>Теперь открываем глаза и смотрим вокруг себя. Что изменилось вокруг?</a:t>
            </a:r>
          </a:p>
          <a:p>
            <a:pPr lvl="0" indent="-342900" algn="just">
              <a:lnSpc>
                <a:spcPct val="90000"/>
              </a:lnSpc>
              <a:spcBef>
                <a:spcPct val="20000"/>
              </a:spcBef>
            </a:pP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</a:rPr>
              <a:t>После того, как дети поделились впечатлениями можно уточнить, какие цвета им удавалось закрашивать с трудом?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4154" y="-20782"/>
            <a:ext cx="5573728" cy="136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tJViDJqPV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436"/>
            <a:ext cx="9137817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610669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Красный цвет активизирует, повышает физическую работоспособность, улучшает кровообращение, нормализирует работу пищеварительного тракта; оказывает благотворное действие на нервную систему при депрессии, стрессе, головных болях, вызывает ощущение теплоты, стимулирует психические процессы.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Используется при </a:t>
            </a:r>
            <a:r>
              <a:rPr lang="ru-RU" sz="3200" b="1" dirty="0">
                <a:solidFill>
                  <a:schemeClr val="bg1"/>
                </a:solidFill>
              </a:rPr>
              <a:t>коррекции страхов, инертности, апатии.</a:t>
            </a:r>
            <a:br>
              <a:rPr lang="ru-RU" sz="3200" b="1" dirty="0">
                <a:solidFill>
                  <a:schemeClr val="bg1"/>
                </a:solidFill>
              </a:rPr>
            </a:b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3972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1206111653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52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ru-RU" sz="4800" b="1" dirty="0"/>
              <a:t>Оранжевый цвет используется при коррекции застенчивости, замкнутости и скованности движений.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3242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0a2759c6bad6af3464e476f333c859d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21" y="0"/>
            <a:ext cx="91346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Желтый цвет используется при коррекции </a:t>
            </a:r>
            <a:r>
              <a:rPr lang="ru-RU" b="1" dirty="0" err="1">
                <a:solidFill>
                  <a:schemeClr val="bg1"/>
                </a:solidFill>
              </a:rPr>
              <a:t>гиперактивности</a:t>
            </a:r>
            <a:r>
              <a:rPr lang="ru-RU" b="1" dirty="0">
                <a:solidFill>
                  <a:schemeClr val="bg1"/>
                </a:solidFill>
              </a:rPr>
              <a:t>, формировании самоконтроля, повышении самооценки.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Вызывает чувство </a:t>
            </a:r>
            <a:r>
              <a:rPr lang="ru-RU" b="1" dirty="0">
                <a:solidFill>
                  <a:schemeClr val="bg1"/>
                </a:solidFill>
              </a:rPr>
              <a:t>покоя, нейтрализует негативные действия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9818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Downloads\oboik.ru_596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908720"/>
            <a:ext cx="72728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Зеленый цвет успокаивает, повышает защитные силы организма.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 	Используется при коррекции возбудимости, тревожности, </a:t>
            </a:r>
            <a:r>
              <a:rPr lang="ru-RU" sz="4400" b="1" dirty="0" err="1" smtClean="0">
                <a:solidFill>
                  <a:schemeClr val="bg1"/>
                </a:solidFill>
              </a:rPr>
              <a:t>гиперактивности</a:t>
            </a:r>
            <a:r>
              <a:rPr lang="ru-RU" sz="4400" b="1" dirty="0" smtClean="0">
                <a:solidFill>
                  <a:schemeClr val="bg1"/>
                </a:solidFill>
              </a:rPr>
              <a:t>.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176" y="0"/>
            <a:ext cx="9174883" cy="687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r>
              <a:rPr lang="ru-RU" dirty="0"/>
              <a:t>Голубой цвет используется при коррекции  повышенной возбудимости, тревожности, агрессивности.</a:t>
            </a:r>
            <a:br>
              <a:rPr lang="ru-RU" dirty="0"/>
            </a:br>
            <a:r>
              <a:rPr lang="ru-RU" dirty="0" smtClean="0"/>
              <a:t>Оказывает </a:t>
            </a:r>
            <a:r>
              <a:rPr lang="ru-RU" dirty="0"/>
              <a:t>тормозящее действие при психическом возбуждении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2909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118609540_Siniy_cvet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57"/>
            <a:ext cx="9144000" cy="682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Синий цвет стимулирует умственную деятельность, оказывает успокаивающее воздействие, расслабляет, снимает спазмы, уменьшает головные боли, понижает аппетит .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И</a:t>
            </a:r>
            <a:r>
              <a:rPr lang="ru-RU" b="1" dirty="0" smtClean="0">
                <a:solidFill>
                  <a:schemeClr val="bg1"/>
                </a:solidFill>
              </a:rPr>
              <a:t>спользуется </a:t>
            </a:r>
            <a:r>
              <a:rPr lang="ru-RU" b="1" dirty="0">
                <a:solidFill>
                  <a:schemeClr val="bg1"/>
                </a:solidFill>
              </a:rPr>
              <a:t>при коррекции невротических реакций, беспокойства, возбудимости, агрессии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1444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9484cd59871853762a0a19848105781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764" cy="68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3946450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chemeClr val="bg1"/>
                </a:solidFill>
              </a:rPr>
              <a:t>Фиолетовый цвет рекомендуется при негативных психических состояниях: неврозе, отчаянии.</a:t>
            </a:r>
            <a:r>
              <a:rPr lang="ru-RU" sz="5400" b="1" dirty="0"/>
              <a:t/>
            </a:r>
            <a:br>
              <a:rPr lang="ru-RU" sz="5400" b="1" dirty="0"/>
            </a:b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xmlns="" val="1346117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544616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sz="4400" dirty="0" smtClean="0"/>
              <a:t>	Белый включает в себя все цвета и считается цветом очищения, единения, открытости. Белый оказывает тонизирующее действие на организм человека и эффективно используется для оживления любого другого цвета 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469</Words>
  <Application>Microsoft Office PowerPoint</Application>
  <PresentationFormat>Экран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ЦВЕТОТЕРАПИЯ</vt:lpstr>
      <vt:lpstr>Красный цвет активизирует, повышает физическую работоспособность, улучшает кровообращение, нормализирует работу пищеварительного тракта; оказывает благотворное действие на нервную систему при депрессии, стрессе, головных болях, вызывает ощущение теплоты, стимулирует психические процессы. Используется при коррекции страхов, инертности, апатии. </vt:lpstr>
      <vt:lpstr>Оранжевый цвет используется при коррекции застенчивости, замкнутости и скованности движений. </vt:lpstr>
      <vt:lpstr>Желтый цвет используется при коррекции гиперактивности, формировании самоконтроля, повышении самооценки.  Вызывает чувство покоя, нейтрализует негативные действия </vt:lpstr>
      <vt:lpstr>Слайд 5</vt:lpstr>
      <vt:lpstr>Голубой цвет используется при коррекции  повышенной возбудимости, тревожности, агрессивности. Оказывает тормозящее действие при психическом возбуждении </vt:lpstr>
      <vt:lpstr>Синий цвет стимулирует умственную деятельность, оказывает успокаивающее воздействие, расслабляет, снимает спазмы, уменьшает головные боли, понижает аппетит . Используется при коррекции невротических реакций, беспокойства, возбудимости, агрессии </vt:lpstr>
      <vt:lpstr>Фиолетовый цвет рекомендуется при негативных психических состояниях: неврозе, отчаянии. </vt:lpstr>
      <vt:lpstr>Слайд 9</vt:lpstr>
      <vt:lpstr>Слайд 10</vt:lpstr>
      <vt:lpstr>Влияние цветовой обстановки на поведение и результативность детей</vt:lpstr>
      <vt:lpstr>Мебель и оборудование</vt:lpstr>
      <vt:lpstr>Цветовой день</vt:lpstr>
      <vt:lpstr>Упражнение «Ощущение цвета»  (на расслабление). </vt:lpstr>
      <vt:lpstr>Консультация для родителей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19</cp:revision>
  <dcterms:created xsi:type="dcterms:W3CDTF">2015-06-11T00:41:28Z</dcterms:created>
  <dcterms:modified xsi:type="dcterms:W3CDTF">2015-09-12T19:54:10Z</dcterms:modified>
</cp:coreProperties>
</file>