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75" r:id="rId2"/>
    <p:sldId id="276" r:id="rId3"/>
    <p:sldId id="259" r:id="rId4"/>
    <p:sldId id="263" r:id="rId5"/>
    <p:sldId id="265" r:id="rId6"/>
    <p:sldId id="280" r:id="rId7"/>
    <p:sldId id="278" r:id="rId8"/>
    <p:sldId id="267" r:id="rId9"/>
    <p:sldId id="269" r:id="rId10"/>
    <p:sldId id="271" r:id="rId11"/>
    <p:sldId id="273" r:id="rId12"/>
    <p:sldId id="27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401AA-6BFD-478C-9AC2-0B354EA0D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DDE649B-6BC2-4737-88ED-7EE126D3D9F7}" type="datetimeFigureOut">
              <a:rPr lang="ru-RU" smtClean="0"/>
              <a:pPr/>
              <a:t>05.10.2019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266429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Georgia" pitchFamily="18" charset="0"/>
              </a:rPr>
              <a:t>«Технология проектной деятельности в </a:t>
            </a:r>
            <a:r>
              <a:rPr lang="ru-RU" b="1" i="1" smtClean="0">
                <a:latin typeface="Georgia" pitchFamily="18" charset="0"/>
              </a:rPr>
              <a:t>детском </a:t>
            </a:r>
            <a:r>
              <a:rPr lang="ru-RU" b="1" i="1" smtClean="0">
                <a:latin typeface="Georgia" pitchFamily="18" charset="0"/>
              </a:rPr>
              <a:t>саду»</a:t>
            </a:r>
            <a:r>
              <a:rPr lang="ru-RU" i="1" dirty="0" smtClean="0">
                <a:latin typeface="Georgia" pitchFamily="18" charset="0"/>
              </a:rPr>
              <a:t/>
            </a:r>
            <a:br>
              <a:rPr lang="ru-RU" i="1" dirty="0" smtClean="0">
                <a:latin typeface="Georgia" pitchFamily="18" charset="0"/>
              </a:rPr>
            </a:b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65304"/>
            <a:ext cx="8229600" cy="159296"/>
          </a:xfrm>
        </p:spPr>
        <p:txBody>
          <a:bodyPr>
            <a:normAutofit fontScale="25000" lnSpcReduction="20000"/>
          </a:bodyPr>
          <a:lstStyle/>
          <a:p>
            <a:pPr algn="r">
              <a:buNone/>
            </a:pPr>
            <a:endParaRPr lang="ru-RU" b="1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3559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i="1" dirty="0" smtClean="0">
                <a:latin typeface="Georgia" pitchFamily="18" charset="0"/>
              </a:rPr>
              <a:t/>
            </a:r>
            <a:br>
              <a:rPr lang="ru-RU" sz="3000" b="1" i="1" dirty="0" smtClean="0">
                <a:latin typeface="Georgia" pitchFamily="18" charset="0"/>
              </a:rPr>
            </a:br>
            <a:r>
              <a:rPr lang="ru-RU" sz="3000" b="1" i="1" dirty="0" smtClean="0">
                <a:latin typeface="Georgia" pitchFamily="18" charset="0"/>
              </a:rPr>
              <a:t/>
            </a:r>
            <a:br>
              <a:rPr lang="ru-RU" sz="3000" b="1" i="1" dirty="0" smtClean="0">
                <a:latin typeface="Georgia" pitchFamily="18" charset="0"/>
              </a:rPr>
            </a:br>
            <a:r>
              <a:rPr lang="ru-RU" sz="3000" b="1" i="1" dirty="0" smtClean="0">
                <a:latin typeface="Georgia" pitchFamily="18" charset="0"/>
              </a:rPr>
              <a:t/>
            </a:r>
            <a:br>
              <a:rPr lang="ru-RU" sz="3000" b="1" i="1" dirty="0" smtClean="0">
                <a:latin typeface="Georgia" pitchFamily="18" charset="0"/>
              </a:rPr>
            </a:br>
            <a:r>
              <a:rPr lang="ru-RU" sz="3000" b="1" i="1" dirty="0" smtClean="0">
                <a:latin typeface="Georgia" pitchFamily="18" charset="0"/>
              </a:rPr>
              <a:t/>
            </a:r>
            <a:br>
              <a:rPr lang="ru-RU" sz="3000" b="1" i="1" dirty="0" smtClean="0">
                <a:latin typeface="Georgia" pitchFamily="18" charset="0"/>
              </a:rPr>
            </a:br>
            <a:r>
              <a:rPr lang="ru-RU" sz="3000" b="1" i="1" dirty="0" smtClean="0">
                <a:latin typeface="Georgia" pitchFamily="18" charset="0"/>
              </a:rPr>
              <a:t>    </a:t>
            </a:r>
            <a:r>
              <a:rPr lang="ru-RU" sz="3200" b="1" i="1" dirty="0" smtClean="0">
                <a:latin typeface="Georgia" pitchFamily="18" charset="0"/>
              </a:rPr>
              <a:t>Третий этап– презентация проекта</a:t>
            </a:r>
            <a:r>
              <a:rPr lang="ru-RU" sz="3200" b="1" dirty="0" smtClean="0">
                <a:latin typeface="Georgia" pitchFamily="18" charset="0"/>
              </a:rPr>
              <a:t>.   </a:t>
            </a: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551785"/>
          </a:xfrm>
        </p:spPr>
        <p:txBody>
          <a:bodyPr/>
          <a:lstStyle/>
          <a:p>
            <a:pPr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- организация  презентации  проекта (праздник,  занятие,  досуг), составление книги, альбома совместно с детьми; 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- подведение  итогов (выступление  на  педсовете,  родительском  собрании;  обобщение опыта работы). </a:t>
            </a:r>
          </a:p>
          <a:p>
            <a:pPr algn="ctr">
              <a:buNone/>
            </a:pPr>
            <a:endParaRPr lang="ru-RU" b="1" i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Четвёртый этап– рефлексия.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9"/>
          <p:cNvSpPr>
            <a:spLocks noChangeArrowheads="1"/>
          </p:cNvSpPr>
          <p:nvPr/>
        </p:nvSpPr>
        <p:spPr bwMode="auto">
          <a:xfrm>
            <a:off x="2915816" y="2348880"/>
            <a:ext cx="3672408" cy="237626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Проектная деятельность 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1" name="Oval 8"/>
          <p:cNvSpPr>
            <a:spLocks noChangeArrowheads="1"/>
          </p:cNvSpPr>
          <p:nvPr/>
        </p:nvSpPr>
        <p:spPr bwMode="auto">
          <a:xfrm>
            <a:off x="5940152" y="1052736"/>
            <a:ext cx="2808311" cy="2448272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sz="1400" dirty="0" smtClean="0"/>
          </a:p>
          <a:p>
            <a:pPr eaLnBrk="0" hangingPunct="0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реализует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интересы  и 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потребности ребёнка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2" name="Oval 7"/>
          <p:cNvSpPr>
            <a:spLocks noChangeArrowheads="1"/>
          </p:cNvSpPr>
          <p:nvPr/>
        </p:nvSpPr>
        <p:spPr bwMode="auto">
          <a:xfrm>
            <a:off x="1403648" y="4077072"/>
            <a:ext cx="2880320" cy="2520280"/>
          </a:xfrm>
          <a:prstGeom prst="ellipse">
            <a:avLst/>
          </a:prstGeom>
          <a:solidFill>
            <a:srgbClr val="00FFFF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раскрывает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его  индивидуальность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3" name="Oval 6"/>
          <p:cNvSpPr>
            <a:spLocks noChangeArrowheads="1"/>
          </p:cNvSpPr>
          <p:nvPr/>
        </p:nvSpPr>
        <p:spPr bwMode="auto">
          <a:xfrm>
            <a:off x="5582148" y="3734756"/>
            <a:ext cx="2864172" cy="2502556"/>
          </a:xfrm>
          <a:prstGeom prst="ellipse">
            <a:avLst/>
          </a:prstGeom>
          <a:solidFill>
            <a:srgbClr val="FF00FF"/>
          </a:solidFill>
          <a:ln w="9525">
            <a:solidFill>
              <a:srgbClr val="A55DF5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sz="1400" dirty="0" smtClean="0"/>
          </a:p>
          <a:p>
            <a:pPr eaLnBrk="0" hangingPunct="0"/>
            <a:r>
              <a:rPr lang="ru-RU" b="1" i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способствует </a:t>
            </a:r>
            <a:r>
              <a:rPr lang="ru-RU" b="1" i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личностному  развитию  ребёнка</a:t>
            </a:r>
            <a:endParaRPr lang="ru-RU" b="1" i="1" dirty="0">
              <a:solidFill>
                <a:srgbClr val="660066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683568" y="1484784"/>
            <a:ext cx="2728019" cy="2502024"/>
          </a:xfrm>
          <a:prstGeom prst="ellipse">
            <a:avLst/>
          </a:prstGeom>
          <a:solidFill>
            <a:srgbClr val="A55DF5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sz="16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формирует субъектную  позицию  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  ребёнка</a:t>
            </a:r>
            <a:endParaRPr lang="ru-RU" b="1" i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6" name="Arc 3"/>
          <p:cNvSpPr>
            <a:spLocks/>
          </p:cNvSpPr>
          <p:nvPr/>
        </p:nvSpPr>
        <p:spPr bwMode="auto">
          <a:xfrm rot="512603">
            <a:off x="4611503" y="4710714"/>
            <a:ext cx="576262" cy="215198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Oval 2"/>
          <p:cNvSpPr>
            <a:spLocks noChangeArrowheads="1"/>
          </p:cNvSpPr>
          <p:nvPr/>
        </p:nvSpPr>
        <p:spPr bwMode="auto">
          <a:xfrm rot="19446454">
            <a:off x="4869787" y="6240503"/>
            <a:ext cx="1381125" cy="23495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8" name="Oval 1"/>
          <p:cNvSpPr>
            <a:spLocks noChangeArrowheads="1"/>
          </p:cNvSpPr>
          <p:nvPr/>
        </p:nvSpPr>
        <p:spPr bwMode="auto">
          <a:xfrm rot="885654">
            <a:off x="3942944" y="5943979"/>
            <a:ext cx="1127125" cy="295275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0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75856" y="0"/>
            <a:ext cx="2724894" cy="2492896"/>
          </a:xfrm>
          <a:prstGeom prst="ellipse">
            <a:avLst/>
          </a:prstGeom>
          <a:solidFill>
            <a:srgbClr val="FF0000"/>
          </a:solidFill>
          <a:ln>
            <a:solidFill>
              <a:srgbClr val="7F18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выявляет </a:t>
            </a:r>
            <a:r>
              <a:rPr lang="ru-RU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зона </a:t>
            </a:r>
            <a:r>
              <a:rPr lang="ru-RU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ближайшего развития» 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37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600" b="1" i="1" dirty="0" smtClean="0">
                <a:latin typeface="Georgia" pitchFamily="18" charset="0"/>
                <a:cs typeface="Courier New" pitchFamily="49" charset="0"/>
              </a:rPr>
              <a:t>Спасибо за внимание!</a:t>
            </a:r>
            <a:endParaRPr lang="ru-RU" sz="9600" b="1" i="1" dirty="0">
              <a:latin typeface="Georgia" pitchFamily="18" charset="0"/>
              <a:cs typeface="Courier New" pitchFamily="49" charset="0"/>
            </a:endParaRPr>
          </a:p>
        </p:txBody>
      </p:sp>
      <p:sp>
        <p:nvSpPr>
          <p:cNvPr id="10" name="4-конечная звезда 9"/>
          <p:cNvSpPr/>
          <p:nvPr/>
        </p:nvSpPr>
        <p:spPr>
          <a:xfrm>
            <a:off x="7884368" y="764704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611560" y="5301208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  <a:cs typeface="Times New Roman" pitchFamily="18" charset="0"/>
              </a:rPr>
            </a:b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Метод проектов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- это  педагогическая  технология,  стержнем  которой является  самостоятельная  деятельность  детей - исследовательская,  познавательная, продуктивная, в процессе которой ребёнок познаёт окружающий мир и воплощает новые знания в реальные продукты. </a:t>
            </a:r>
          </a:p>
          <a:p>
            <a:pPr>
              <a:buNone/>
            </a:pPr>
            <a:endParaRPr lang="ru-RU" sz="2400" b="1" i="1" dirty="0" smtClean="0">
              <a:latin typeface="+mn-lt"/>
              <a:cs typeface="Arial" pitchFamily="34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+mn-lt"/>
                <a:cs typeface="Arial" pitchFamily="34" charset="0"/>
              </a:rPr>
              <a:t>“Всё, что я познаю, я знаю, для чего мне это надо и где и как я могу эти знания  применить”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5800" cy="6597352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latin typeface="Georgia" pitchFamily="18" charset="0"/>
              </a:rPr>
              <a:t>Три этапа в развитии проектной деятельности у детей дошкольного возраста</a:t>
            </a:r>
            <a:r>
              <a:rPr lang="ru-RU" sz="2800" dirty="0" smtClean="0"/>
              <a:t>: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latin typeface="Georgia" pitchFamily="18" charset="0"/>
              </a:rPr>
              <a:t>1.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Подражательско-исполнительский</a:t>
            </a:r>
            <a:r>
              <a:rPr lang="ru-RU" sz="2800" b="1" i="1" dirty="0" smtClean="0">
                <a:latin typeface="Georgia" pitchFamily="18" charset="0"/>
              </a:rPr>
              <a:t> (</a:t>
            </a:r>
            <a:r>
              <a:rPr lang="ru-RU" sz="2800" b="1" dirty="0" smtClean="0">
                <a:latin typeface="Georgia" pitchFamily="18" charset="0"/>
              </a:rPr>
              <a:t>3,5–5 лет)</a:t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/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>2. </a:t>
            </a:r>
            <a:r>
              <a:rPr lang="ru-RU" sz="2800" b="1" i="1" dirty="0" smtClean="0">
                <a:latin typeface="Georgia" pitchFamily="18" charset="0"/>
              </a:rPr>
              <a:t>Развивающий</a:t>
            </a:r>
            <a:r>
              <a:rPr lang="ru-RU" sz="2800" b="1" dirty="0" smtClean="0">
                <a:latin typeface="Georgia" pitchFamily="18" charset="0"/>
              </a:rPr>
              <a:t> (5–6 лет) </a:t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/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>3. </a:t>
            </a:r>
            <a:r>
              <a:rPr lang="ru-RU" sz="2800" b="1" i="1" dirty="0" smtClean="0">
                <a:latin typeface="Georgia" pitchFamily="18" charset="0"/>
              </a:rPr>
              <a:t>Творческий</a:t>
            </a:r>
            <a:r>
              <a:rPr lang="ru-RU" sz="2800" b="1" dirty="0" smtClean="0">
                <a:latin typeface="Georgia" pitchFamily="18" charset="0"/>
              </a:rPr>
              <a:t> (6-7 лет)</a:t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5657" y="1412775"/>
          <a:ext cx="6047688" cy="4005694"/>
        </p:xfrm>
        <a:graphic>
          <a:graphicData uri="http://schemas.openxmlformats.org/drawingml/2006/table">
            <a:tbl>
              <a:tblPr/>
              <a:tblGrid>
                <a:gridCol w="3096344"/>
                <a:gridCol w="2951344"/>
              </a:tblGrid>
              <a:tr h="54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9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7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pPr algn="ctr"/>
            <a:r>
              <a:rPr lang="ru-RU" sz="3200" b="1" i="1" dirty="0" smtClean="0">
                <a:latin typeface="Georgia" pitchFamily="18" charset="0"/>
              </a:rPr>
              <a:t>Типология проектов в ДОУ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415880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i="1" u="sng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По количеству: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индивидуальные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групповые</a:t>
            </a:r>
          </a:p>
          <a:p>
            <a:r>
              <a:rPr lang="ru-RU" sz="2000" b="1" i="1" u="sng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По содержанию: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</a:t>
            </a:r>
            <a:r>
              <a:rPr lang="ru-RU" sz="2000" b="1" i="1" dirty="0" err="1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Монопроекты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(одна образовательная область)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интегративные (две и более образовательные области)</a:t>
            </a:r>
          </a:p>
          <a:p>
            <a:r>
              <a:rPr lang="ru-RU" sz="2000" b="1" i="1" u="sng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По продолжительности: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краткосрочные (1-4 недели)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среднесрочные (до 1 месяца)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долгосрочные (полугодие, учебный год)</a:t>
            </a:r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 </a:t>
            </a:r>
            <a:r>
              <a:rPr lang="ru-RU" sz="2000" b="1" i="1" u="sng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По доминирующему виду проектной деятельности: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игровые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информационные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исследовательские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- творческие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0" y="155098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onstantia" pitchFamily="18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 sz="2400">
              <a:latin typeface="Constantia" pitchFamily="18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758825" y="266700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onstantia" pitchFamily="18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 sz="2400">
              <a:latin typeface="Constantia" pitchFamily="18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466725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onstantia" pitchFamily="18" charset="0"/>
                <a:cs typeface="Times New Roman" pitchFamily="18" charset="0"/>
              </a:rPr>
              <a:t>           </a:t>
            </a:r>
          </a:p>
          <a:p>
            <a:pPr eaLnBrk="0" hangingPunct="0"/>
            <a:endParaRPr lang="en-US" sz="2400">
              <a:latin typeface="Constantia" pitchFamily="18" charset="0"/>
            </a:endParaRPr>
          </a:p>
        </p:txBody>
      </p:sp>
      <p:sp>
        <p:nvSpPr>
          <p:cNvPr id="15" name="Солнце 14"/>
          <p:cNvSpPr/>
          <p:nvPr/>
        </p:nvSpPr>
        <p:spPr>
          <a:xfrm>
            <a:off x="2267744" y="1484313"/>
            <a:ext cx="4032447" cy="3168823"/>
          </a:xfrm>
          <a:prstGeom prst="sun">
            <a:avLst/>
          </a:prstGeom>
          <a:solidFill>
            <a:srgbClr val="FFFF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rgbClr val="FF0000"/>
                </a:solidFill>
                <a:latin typeface="Georgia" pitchFamily="18" charset="0"/>
              </a:rPr>
              <a:t>Виды проектов </a:t>
            </a:r>
          </a:p>
        </p:txBody>
      </p:sp>
      <p:sp>
        <p:nvSpPr>
          <p:cNvPr id="19" name="Облако 18"/>
          <p:cNvSpPr/>
          <p:nvPr/>
        </p:nvSpPr>
        <p:spPr>
          <a:xfrm>
            <a:off x="341990" y="188640"/>
            <a:ext cx="3293905" cy="18002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800000"/>
                </a:solidFill>
                <a:latin typeface="Georgia" pitchFamily="18" charset="0"/>
              </a:rPr>
              <a:t>Творческие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800000"/>
                </a:solidFill>
                <a:latin typeface="Georgia" pitchFamily="18" charset="0"/>
              </a:rPr>
              <a:t>(со 2-й </a:t>
            </a:r>
            <a:r>
              <a:rPr lang="ru-RU" sz="1600" b="1" i="1" dirty="0" err="1" smtClean="0">
                <a:solidFill>
                  <a:srgbClr val="800000"/>
                </a:solidFill>
                <a:latin typeface="Georgia" pitchFamily="18" charset="0"/>
              </a:rPr>
              <a:t>мл.гр</a:t>
            </a:r>
            <a:r>
              <a:rPr lang="ru-RU" sz="1600" b="1" i="1" dirty="0" smtClean="0">
                <a:solidFill>
                  <a:srgbClr val="800000"/>
                </a:solidFill>
                <a:latin typeface="Georgia" pitchFamily="18" charset="0"/>
              </a:rPr>
              <a:t>.)</a:t>
            </a:r>
            <a:endParaRPr lang="ru-RU" sz="16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7F18F0"/>
              </a:solidFill>
            </a:endParaRPr>
          </a:p>
        </p:txBody>
      </p:sp>
      <p:sp>
        <p:nvSpPr>
          <p:cNvPr id="20" name="Облако 19"/>
          <p:cNvSpPr/>
          <p:nvPr/>
        </p:nvSpPr>
        <p:spPr>
          <a:xfrm>
            <a:off x="5508104" y="260648"/>
            <a:ext cx="3312368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800000"/>
                </a:solidFill>
                <a:latin typeface="Georgia" pitchFamily="18" charset="0"/>
              </a:rPr>
              <a:t>Игровые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800000"/>
                </a:solidFill>
                <a:latin typeface="Georgia" pitchFamily="18" charset="0"/>
              </a:rPr>
              <a:t>(со 2-й </a:t>
            </a:r>
            <a:r>
              <a:rPr lang="ru-RU" sz="1600" b="1" i="1" dirty="0" err="1" smtClean="0">
                <a:solidFill>
                  <a:srgbClr val="800000"/>
                </a:solidFill>
                <a:latin typeface="Georgia" pitchFamily="18" charset="0"/>
              </a:rPr>
              <a:t>мл.гр</a:t>
            </a:r>
            <a:r>
              <a:rPr lang="ru-RU" sz="1600" b="1" i="1" dirty="0" smtClean="0">
                <a:solidFill>
                  <a:srgbClr val="800000"/>
                </a:solidFill>
                <a:latin typeface="Georgia" pitchFamily="18" charset="0"/>
              </a:rPr>
              <a:t>.)</a:t>
            </a:r>
            <a:endParaRPr lang="ru-RU" sz="16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7F18F0"/>
              </a:solidFill>
            </a:endParaRPr>
          </a:p>
        </p:txBody>
      </p:sp>
      <p:sp>
        <p:nvSpPr>
          <p:cNvPr id="21" name="Облако 20"/>
          <p:cNvSpPr/>
          <p:nvPr/>
        </p:nvSpPr>
        <p:spPr>
          <a:xfrm>
            <a:off x="0" y="4293096"/>
            <a:ext cx="3571900" cy="1728192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800000"/>
                </a:solidFill>
                <a:latin typeface="Georgia" pitchFamily="18" charset="0"/>
              </a:rPr>
              <a:t>Информационные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800000"/>
                </a:solidFill>
                <a:latin typeface="Georgia" pitchFamily="18" charset="0"/>
              </a:rPr>
              <a:t>(со ср.гр.)</a:t>
            </a:r>
            <a:endParaRPr lang="ru-RU" sz="16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7F18F0"/>
              </a:solidFill>
            </a:endParaRPr>
          </a:p>
        </p:txBody>
      </p:sp>
      <p:sp>
        <p:nvSpPr>
          <p:cNvPr id="22" name="Облако 21"/>
          <p:cNvSpPr/>
          <p:nvPr/>
        </p:nvSpPr>
        <p:spPr>
          <a:xfrm>
            <a:off x="5004048" y="4293096"/>
            <a:ext cx="4139952" cy="144016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800000"/>
                </a:solidFill>
                <a:latin typeface="Georgia" pitchFamily="18" charset="0"/>
              </a:rPr>
              <a:t>Исследовательские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800000"/>
                </a:solidFill>
                <a:latin typeface="Georgia" pitchFamily="18" charset="0"/>
              </a:rPr>
              <a:t>(ст.возраст)</a:t>
            </a:r>
            <a:endParaRPr lang="ru-RU" dirty="0">
              <a:solidFill>
                <a:srgbClr val="7F18F0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афонасьева планирование\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097796" cy="6060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64087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Georgia" pitchFamily="18" charset="0"/>
              </a:rPr>
              <a:t>Планирование проектной деятельности</a:t>
            </a:r>
            <a:r>
              <a:rPr lang="ru-RU" sz="3200" dirty="0" smtClean="0">
                <a:latin typeface="Georgia" pitchFamily="18" charset="0"/>
              </a:rPr>
              <a:t> начинается с вопросов: </a:t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> - </a:t>
            </a:r>
            <a:r>
              <a:rPr lang="ru-RU" sz="3200" b="1" i="1" dirty="0" smtClean="0">
                <a:latin typeface="Georgia" pitchFamily="18" charset="0"/>
              </a:rPr>
              <a:t>“Для чего нужен проект?”</a:t>
            </a:r>
            <a:br>
              <a:rPr lang="ru-RU" sz="3200" b="1" i="1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b="1" i="1" dirty="0" smtClean="0">
                <a:latin typeface="Georgia" pitchFamily="18" charset="0"/>
              </a:rPr>
              <a:t> - “Ради чего он осуществляется?”</a:t>
            </a:r>
            <a:br>
              <a:rPr lang="ru-RU" sz="3200" b="1" i="1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b="1" i="1" dirty="0" smtClean="0">
                <a:latin typeface="Georgia" pitchFamily="18" charset="0"/>
              </a:rPr>
              <a:t> - “Что станет продуктом проектной деятельности?” </a:t>
            </a:r>
            <a:br>
              <a:rPr lang="ru-RU" sz="3200" b="1" i="1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> - </a:t>
            </a:r>
            <a:r>
              <a:rPr lang="ru-RU" sz="3200" b="1" i="1" dirty="0" smtClean="0">
                <a:latin typeface="Georgia" pitchFamily="18" charset="0"/>
              </a:rPr>
              <a:t>“В какой форме будет презентован продукт?”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Работа над проектом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Первый этап– Выбор темы. </a:t>
            </a:r>
            <a:endParaRPr lang="ru-RU" sz="3200" i="1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- постановка цели,  исходя  из  потребностей  и  интересов ребёнка;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- вовлечение дошкольников в решение проблемы;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- составление плана движения к цели (поддержание  интереса детей и родителей);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- обсуждение плана с семьями на родительском собрании; </a:t>
            </a: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консультация со специалистами ДОУ; </a:t>
            </a: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составление  плана- схемы проведения проекта (вместе с детьми и родителями);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- сбор  информации, материалов;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latin typeface="Georgia" pitchFamily="18" charset="0"/>
              </a:rPr>
              <a:t>Второй этап– Реализация проекта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- занятия, игры, наблюдения, поездки(мероприятия основной части проекта), 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- домашние задания родителям и детям; 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- самостоятельные  творческие  работы  детей  и  родителей(поиск материалов, информации, изготовление поделок, рисунков, альбомов и т. д.)</a:t>
            </a:r>
          </a:p>
          <a:p>
            <a:endParaRPr lang="ru-RU" sz="32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</TotalTime>
  <Words>291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«Технология проектной деятельности в детском саду»  </vt:lpstr>
      <vt:lpstr>   </vt:lpstr>
      <vt:lpstr>Три этапа в развитии проектной деятельности у детей дошкольного возраста:   1. Подражательско-исполнительский (3,5–5 лет)  2. Развивающий (5–6 лет)   3. Творческий (6-7 лет)     </vt:lpstr>
      <vt:lpstr>Типология проектов в ДОУ</vt:lpstr>
      <vt:lpstr>Слайд 5</vt:lpstr>
      <vt:lpstr>Слайд 6</vt:lpstr>
      <vt:lpstr>Планирование проектной деятельности начинается с вопросов:    - “Для чего нужен проект?”   - “Ради чего он осуществляется?”   - “Что станет продуктом проектной деятельности?”    - “В какой форме будет презентован продукт?”  </vt:lpstr>
      <vt:lpstr>Работа над проектом </vt:lpstr>
      <vt:lpstr>Второй этап– Реализация проекта </vt:lpstr>
      <vt:lpstr>        Третий этап– презентация проекта.    </vt:lpstr>
      <vt:lpstr>Слайд 11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пользователь</dc:creator>
  <cp:lastModifiedBy>1</cp:lastModifiedBy>
  <cp:revision>13</cp:revision>
  <dcterms:created xsi:type="dcterms:W3CDTF">2015-10-07T11:54:58Z</dcterms:created>
  <dcterms:modified xsi:type="dcterms:W3CDTF">2019-10-05T13:26:18Z</dcterms:modified>
</cp:coreProperties>
</file>